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70" r:id="rId1"/>
  </p:sldMasterIdLst>
  <p:notesMasterIdLst>
    <p:notesMasterId r:id="rId11"/>
  </p:notesMasterIdLst>
  <p:handoutMasterIdLst>
    <p:handoutMasterId r:id="rId12"/>
  </p:handoutMasterIdLst>
  <p:sldIdLst>
    <p:sldId id="265" r:id="rId2"/>
    <p:sldId id="324" r:id="rId3"/>
    <p:sldId id="284" r:id="rId4"/>
    <p:sldId id="327" r:id="rId5"/>
    <p:sldId id="328" r:id="rId6"/>
    <p:sldId id="329" r:id="rId7"/>
    <p:sldId id="331" r:id="rId8"/>
    <p:sldId id="332" r:id="rId9"/>
    <p:sldId id="333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11">
          <p15:clr>
            <a:srgbClr val="A4A3A4"/>
          </p15:clr>
        </p15:guide>
        <p15:guide id="2" pos="287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2595315-6059-63B0-9BE8-AAFD11894995}" name="Елена Иванченко" initials="ЕИ" userId="7f7d7db965285a96" providerId="Windows Live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Самолетов" initials="С" lastIdx="3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44" autoAdjust="0"/>
    <p:restoredTop sz="94672" autoAdjust="0"/>
  </p:normalViewPr>
  <p:slideViewPr>
    <p:cSldViewPr snapToGrid="0" snapToObjects="1" showGuides="1">
      <p:cViewPr varScale="1">
        <p:scale>
          <a:sx n="111" d="100"/>
          <a:sy n="111" d="100"/>
        </p:scale>
        <p:origin x="645" y="39"/>
      </p:cViewPr>
      <p:guideLst>
        <p:guide orient="horz" pos="1611"/>
        <p:guide pos="287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3888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412975-4CFD-C441-A244-B7FD9A9579C2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D660DC-725D-2A44-9F89-74FE668A9C6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1254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FD1C8-470D-774F-8B40-381C3059BD4A}" type="datetimeFigureOut">
              <a:rPr lang="en-US" smtClean="0"/>
              <a:pPr/>
              <a:t>10/1/2024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9711C-DB87-6342-8123-FE7E39EB006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732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7783B35-4D64-24CD-46E0-32E9FC276C40}"/>
              </a:ext>
            </a:extLst>
          </p:cNvPr>
          <p:cNvSpPr txBox="1"/>
          <p:nvPr userDrawn="1"/>
        </p:nvSpPr>
        <p:spPr>
          <a:xfrm>
            <a:off x="5098416" y="4902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5FEFD47-67FA-CC9C-A247-DDA306E69DC7}"/>
              </a:ext>
            </a:extLst>
          </p:cNvPr>
          <p:cNvSpPr txBox="1"/>
          <p:nvPr userDrawn="1"/>
        </p:nvSpPr>
        <p:spPr>
          <a:xfrm>
            <a:off x="5910801" y="42723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B74B261-5474-8217-1C1F-DF8DF956D9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5A92729-C745-7CCF-6847-2DF14BA7138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2000" baseline="0"/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0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0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8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8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9977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33609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3706F3BB-2486-D68F-6966-44BBD62CEC6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49722966-1EC6-6348-3A3A-25A27C8E506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D2BFFE86-F97D-E925-927B-0F6BBD2D6EE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ADAF316B-52C6-704E-CB38-0E76498CD5E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88714-60F8-FF59-CB87-38F52214F9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26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78C44632-7642-B672-30DB-BEE8EBC23CE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AF7BB137-1C7F-56D5-5D41-70ED6DEA4C5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8957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D9C7E817-A2F7-D228-2EB2-8CC27106359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2927035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21F5CFB9-FFF2-E218-2283-FA3AC247B89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CADC5-135D-DC69-A40F-E7939EE42C8E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3110273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125FAEC5-3811-8889-0016-6EA3B2AC412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7">
            <a:extLst>
              <a:ext uri="{FF2B5EF4-FFF2-40B4-BE49-F238E27FC236}">
                <a16:creationId xmlns:a16="http://schemas.microsoft.com/office/drawing/2014/main" id="{CAC739FE-CC7A-A005-60BE-713B90BFE7B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5" name="Текст 13">
            <a:extLst>
              <a:ext uri="{FF2B5EF4-FFF2-40B4-BE49-F238E27FC236}">
                <a16:creationId xmlns:a16="http://schemas.microsoft.com/office/drawing/2014/main" id="{0280BF47-780B-2175-23F6-FDC24D601FFF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E58E80D7-3F9A-CA73-1A7E-C864B8F1B1A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7" name="Текст 13">
            <a:extLst>
              <a:ext uri="{FF2B5EF4-FFF2-40B4-BE49-F238E27FC236}">
                <a16:creationId xmlns:a16="http://schemas.microsoft.com/office/drawing/2014/main" id="{BF0BE89B-425E-821E-10AB-56C164DAED3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4206293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F282CACE-D64E-E390-8227-23E049D60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61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FD893D5-8CB5-3E29-008C-CC0E0591AE2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6E126262-C015-9DD6-F87F-1B632AE744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7363212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102428" y="943208"/>
            <a:ext cx="5526315" cy="3875536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6" name="Рисунок 2">
            <a:extLst>
              <a:ext uri="{FF2B5EF4-FFF2-40B4-BE49-F238E27FC236}">
                <a16:creationId xmlns:a16="http://schemas.microsoft.com/office/drawing/2014/main" id="{E0DDF7E5-74E5-85B7-0EAB-6118F548A9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3208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7936B987-FE27-33B7-4612-FDB9F2B35C6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57200" y="2935720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5286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6">
            <a:extLst>
              <a:ext uri="{FF2B5EF4-FFF2-40B4-BE49-F238E27FC236}">
                <a16:creationId xmlns:a16="http://schemas.microsoft.com/office/drawing/2014/main" id="{604BBFFB-7572-35FA-4787-0F445C56328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1" y="1059322"/>
            <a:ext cx="3897086" cy="1734678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BFD2DD0-1A50-CC19-1239-4EE4F12EA91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7202" y="3105836"/>
            <a:ext cx="3897084" cy="1640335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73A9D63A-5180-ED0A-F619-007A1570C1E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89714" y="1059322"/>
            <a:ext cx="3632201" cy="3686849"/>
          </a:xfrm>
        </p:spPr>
        <p:txBody>
          <a:bodyPr>
            <a:normAutofit/>
          </a:bodyPr>
          <a:lstStyle>
            <a:lvl1pPr marL="0" indent="0">
              <a:buNone/>
              <a:defRPr sz="1400" baseline="0">
                <a:solidFill>
                  <a:schemeClr val="bg1"/>
                </a:solidFill>
              </a:defRPr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075CB2-AC7B-1521-E0C8-0618DBE0FE3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35917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4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0945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5969804" y="2933902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9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3287828"/>
            <a:ext cx="2588883" cy="1395548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3207251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84827D-CE53-9591-037D-C963F1C740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5AE50A46-F4A6-68CE-7C12-AA2301388718}"/>
              </a:ext>
            </a:extLst>
          </p:cNvPr>
          <p:cNvSpPr>
            <a:spLocks noGrp="1"/>
          </p:cNvSpPr>
          <p:nvPr>
            <p:ph sz="half" idx="26" hasCustomPrompt="1"/>
          </p:nvPr>
        </p:nvSpPr>
        <p:spPr>
          <a:xfrm>
            <a:off x="5967600" y="3299578"/>
            <a:ext cx="2591416" cy="1395548"/>
          </a:xfrm>
        </p:spPr>
        <p:txBody>
          <a:bodyPr>
            <a:noAutofit/>
          </a:bodyPr>
          <a:lstStyle>
            <a:lvl1pPr marL="0" indent="0">
              <a:buNone/>
              <a:defRPr sz="1200" baseline="0"/>
            </a:lvl1pPr>
            <a:lvl2pPr>
              <a:defRPr sz="1200" baseline="0"/>
            </a:lvl2pPr>
            <a:lvl3pPr>
              <a:defRPr sz="1200" baseline="0"/>
            </a:lvl3pPr>
            <a:lvl4pPr>
              <a:defRPr sz="1200" baseline="0"/>
            </a:lvl4pPr>
            <a:lvl5pPr>
              <a:defRPr sz="1200" baseline="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2AB405F-D2C7-9CD0-F8A2-C5B08DACE9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9081" y="944463"/>
            <a:ext cx="2577001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20D20C24-934F-4A5C-CF04-B479AF2D0D5F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221666" y="944462"/>
            <a:ext cx="2577001" cy="1883023"/>
          </a:xfrm>
          <a:prstGeom prst="roundRect">
            <a:avLst>
              <a:gd name="adj" fmla="val 12905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6" name="Рисунок 2">
            <a:extLst>
              <a:ext uri="{FF2B5EF4-FFF2-40B4-BE49-F238E27FC236}">
                <a16:creationId xmlns:a16="http://schemas.microsoft.com/office/drawing/2014/main" id="{2D750E3A-97C5-5CBE-A3C9-0F2565E569EE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5980690" y="944463"/>
            <a:ext cx="2577001" cy="1883023"/>
          </a:xfrm>
          <a:prstGeom prst="roundRect">
            <a:avLst>
              <a:gd name="adj" fmla="val 10512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73842539"/>
      </p:ext>
    </p:extLst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733143" y="949330"/>
            <a:ext cx="2895600" cy="3895724"/>
          </a:xfrm>
        </p:spPr>
        <p:txBody>
          <a:bodyPr>
            <a:normAutofit/>
          </a:bodyPr>
          <a:lstStyle>
            <a:lvl1pPr marL="0" indent="0">
              <a:buNone/>
              <a:defRPr sz="1400" b="0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F1233E17-1183-B76E-8FDC-B4E51177D94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57200" y="949329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8" name="Рисунок 2">
            <a:extLst>
              <a:ext uri="{FF2B5EF4-FFF2-40B4-BE49-F238E27FC236}">
                <a16:creationId xmlns:a16="http://schemas.microsoft.com/office/drawing/2014/main" id="{D225B0AE-7C4E-EA08-3FB1-DC344CD724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095171" y="949328"/>
            <a:ext cx="2532744" cy="1883023"/>
          </a:xfrm>
          <a:prstGeom prst="roundRect">
            <a:avLst>
              <a:gd name="adj" fmla="val 1187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8F0CB042-A157-2892-A9F3-8F41034FBC2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B7890194-FBA6-DE42-AD42-307D6F999B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457199" y="2962031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46427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kfq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57200" y="1211943"/>
            <a:ext cx="7467600" cy="3447143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400" baseline="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ru-RU" sz="2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24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20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3509715879"/>
      </p:ext>
    </p:extLst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Текст 6">
            <a:extLst>
              <a:ext uri="{FF2B5EF4-FFF2-40B4-BE49-F238E27FC236}">
                <a16:creationId xmlns:a16="http://schemas.microsoft.com/office/drawing/2014/main" id="{46AE54EB-260E-9A56-307F-307DC6AE32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57201" y="963397"/>
            <a:ext cx="2532744" cy="1883023"/>
          </a:xfrm>
        </p:spPr>
        <p:txBody>
          <a:bodyPr>
            <a:normAutofit/>
          </a:bodyPr>
          <a:lstStyle>
            <a:lvl1pPr marL="0" indent="0">
              <a:buNone/>
              <a:defRPr sz="1800" b="1" i="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lvl="0"/>
            <a:r>
              <a:rPr lang="ru-RU" dirty="0"/>
              <a:t>Ключевая фраза слайда</a:t>
            </a:r>
          </a:p>
        </p:txBody>
      </p:sp>
      <p:sp>
        <p:nvSpPr>
          <p:cNvPr id="7" name="Рисунок 2">
            <a:extLst>
              <a:ext uri="{FF2B5EF4-FFF2-40B4-BE49-F238E27FC236}">
                <a16:creationId xmlns:a16="http://schemas.microsoft.com/office/drawing/2014/main" id="{20DDEE97-30A5-E948-6E23-28FB2BCF96F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095171" y="963397"/>
            <a:ext cx="2532744" cy="1883023"/>
          </a:xfrm>
          <a:prstGeom prst="roundRect">
            <a:avLst>
              <a:gd name="adj" fmla="val 11537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0" name="Рисунок 2">
            <a:extLst>
              <a:ext uri="{FF2B5EF4-FFF2-40B4-BE49-F238E27FC236}">
                <a16:creationId xmlns:a16="http://schemas.microsoft.com/office/drawing/2014/main" id="{AAC08422-7D47-2B7E-7D28-680BC07B364D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733141" y="966928"/>
            <a:ext cx="2532744" cy="1883023"/>
          </a:xfrm>
          <a:prstGeom prst="roundRect">
            <a:avLst>
              <a:gd name="adj" fmla="val 11196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4D0F3CB7-1C07-A606-10E8-3541ED42DF3F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733141" y="2954042"/>
            <a:ext cx="2532744" cy="1883023"/>
          </a:xfrm>
          <a:prstGeom prst="roundRect">
            <a:avLst>
              <a:gd name="adj" fmla="val 8802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AFE5227E-AF6F-5CD4-3762-3B690A4EFAC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3095171" y="2960314"/>
            <a:ext cx="2532744" cy="1883023"/>
          </a:xfrm>
          <a:prstGeom prst="roundRect">
            <a:avLst>
              <a:gd name="adj" fmla="val 8459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F1DACFFD-7F12-BA1F-C994-00039280C0A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57200" y="2960314"/>
            <a:ext cx="2532744" cy="1883023"/>
          </a:xfrm>
          <a:prstGeom prst="roundRect">
            <a:avLst>
              <a:gd name="adj" fmla="val 10169"/>
            </a:avLst>
          </a:prstGeom>
        </p:spPr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1318188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0" hasCustomPrompt="1"/>
          </p:nvPr>
        </p:nvSpPr>
        <p:spPr>
          <a:xfrm>
            <a:off x="457201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21" hasCustomPrompt="1"/>
          </p:nvPr>
        </p:nvSpPr>
        <p:spPr>
          <a:xfrm>
            <a:off x="3275819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22" hasCustomPrompt="1"/>
          </p:nvPr>
        </p:nvSpPr>
        <p:spPr>
          <a:xfrm>
            <a:off x="6085706" y="2367645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1F822C9-93DB-8981-8DE8-9669C842C91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11" name="Рисунок 2">
            <a:extLst>
              <a:ext uri="{FF2B5EF4-FFF2-40B4-BE49-F238E27FC236}">
                <a16:creationId xmlns:a16="http://schemas.microsoft.com/office/drawing/2014/main" id="{ABC6181E-5380-5398-36BA-70EAD01E6B61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54050" y="952607"/>
            <a:ext cx="2589213" cy="1304294"/>
          </a:xfrm>
          <a:prstGeom prst="roundRect">
            <a:avLst>
              <a:gd name="adj" fmla="val 9261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2" name="Рисунок 2">
            <a:extLst>
              <a:ext uri="{FF2B5EF4-FFF2-40B4-BE49-F238E27FC236}">
                <a16:creationId xmlns:a16="http://schemas.microsoft.com/office/drawing/2014/main" id="{6C8F21F1-75B3-D8F1-2DB5-6F70F86F1DBF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3275818" y="952607"/>
            <a:ext cx="2589213" cy="1304294"/>
          </a:xfrm>
          <a:prstGeom prst="roundRect">
            <a:avLst>
              <a:gd name="adj" fmla="val 11730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3" name="Рисунок 2">
            <a:extLst>
              <a:ext uri="{FF2B5EF4-FFF2-40B4-BE49-F238E27FC236}">
                <a16:creationId xmlns:a16="http://schemas.microsoft.com/office/drawing/2014/main" id="{276AF22E-2A7E-F9AB-5142-9D689D32BAC7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6089789" y="952607"/>
            <a:ext cx="2589213" cy="1304294"/>
          </a:xfrm>
          <a:prstGeom prst="roundRect">
            <a:avLst>
              <a:gd name="adj" fmla="val 10249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14" name="Text Placeholder 24">
            <a:extLst>
              <a:ext uri="{FF2B5EF4-FFF2-40B4-BE49-F238E27FC236}">
                <a16:creationId xmlns:a16="http://schemas.microsoft.com/office/drawing/2014/main" id="{4381B90F-578B-03FE-3E62-01B123DDCA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60352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5" name="Text Placeholder 24">
            <a:extLst>
              <a:ext uri="{FF2B5EF4-FFF2-40B4-BE49-F238E27FC236}">
                <a16:creationId xmlns:a16="http://schemas.microsoft.com/office/drawing/2014/main" id="{78F39546-2C38-A484-9527-E82840466A9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278970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17" name="Text Placeholder 24">
            <a:extLst>
              <a:ext uri="{FF2B5EF4-FFF2-40B4-BE49-F238E27FC236}">
                <a16:creationId xmlns:a16="http://schemas.microsoft.com/office/drawing/2014/main" id="{62CF135A-DC57-BFA7-737D-7E89CABB270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088857" y="4281396"/>
            <a:ext cx="2589213" cy="269081"/>
          </a:xfrm>
        </p:spPr>
        <p:txBody>
          <a:bodyPr>
            <a:normAutofit/>
          </a:bodyPr>
          <a:lstStyle>
            <a:lvl1pPr marL="0" indent="0">
              <a:buFont typeface="Arial"/>
              <a:buNone/>
              <a:defRPr sz="1200" b="1" i="0" baseline="0"/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3" name="Рисунок 2">
            <a:extLst>
              <a:ext uri="{FF2B5EF4-FFF2-40B4-BE49-F238E27FC236}">
                <a16:creationId xmlns:a16="http://schemas.microsoft.com/office/drawing/2014/main" id="{F2DF9285-C300-85F5-A106-92A286165DE1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457201" y="2866358"/>
            <a:ext cx="2589213" cy="1304294"/>
          </a:xfrm>
          <a:prstGeom prst="roundRect">
            <a:avLst>
              <a:gd name="adj" fmla="val 12224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24" name="Рисунок 2">
            <a:extLst>
              <a:ext uri="{FF2B5EF4-FFF2-40B4-BE49-F238E27FC236}">
                <a16:creationId xmlns:a16="http://schemas.microsoft.com/office/drawing/2014/main" id="{3E7EB42F-DA19-C666-2E68-46C62D129469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3278969" y="2866358"/>
            <a:ext cx="2589213" cy="1304294"/>
          </a:xfrm>
          <a:prstGeom prst="roundRect">
            <a:avLst>
              <a:gd name="adj" fmla="val 11236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  <p:sp>
        <p:nvSpPr>
          <p:cNvPr id="31" name="Рисунок 2">
            <a:extLst>
              <a:ext uri="{FF2B5EF4-FFF2-40B4-BE49-F238E27FC236}">
                <a16:creationId xmlns:a16="http://schemas.microsoft.com/office/drawing/2014/main" id="{8819B960-AE2A-9E43-B370-CD1D6A1ACE8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6092940" y="2866358"/>
            <a:ext cx="2589213" cy="1304294"/>
          </a:xfrm>
          <a:prstGeom prst="roundRect">
            <a:avLst>
              <a:gd name="adj" fmla="val 9755"/>
            </a:avLst>
          </a:prstGeom>
        </p:spPr>
        <p:txBody>
          <a:bodyPr/>
          <a:lstStyle>
            <a:lvl1pPr>
              <a:defRPr/>
            </a:lvl1pPr>
          </a:lstStyle>
          <a:p>
            <a:r>
              <a:rPr lang="ru-RU" dirty="0"/>
              <a:t>Изображение</a:t>
            </a:r>
          </a:p>
        </p:txBody>
      </p:sp>
    </p:spTree>
    <p:extLst>
      <p:ext uri="{BB962C8B-B14F-4D97-AF65-F5344CB8AC3E}">
        <p14:creationId xmlns:p14="http://schemas.microsoft.com/office/powerpoint/2010/main" val="7186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7">
            <a:extLst>
              <a:ext uri="{FF2B5EF4-FFF2-40B4-BE49-F238E27FC236}">
                <a16:creationId xmlns:a16="http://schemas.microsoft.com/office/drawing/2014/main" id="{DC7664A4-1431-5B79-D831-F6220EA4364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9A5E5274-1C05-A7BB-B9D5-BE8CD4A5E9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5FC28AB9-3129-9DBE-782C-D2B113A5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6" name="Текст 13">
            <a:extLst>
              <a:ext uri="{FF2B5EF4-FFF2-40B4-BE49-F238E27FC236}">
                <a16:creationId xmlns:a16="http://schemas.microsoft.com/office/drawing/2014/main" id="{12C4E9B1-800A-20F6-E4F7-84C6B3BE946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D8C1609-7E48-B73D-CDA4-19FD56B59EE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9329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>
            <a:extLst>
              <a:ext uri="{FF2B5EF4-FFF2-40B4-BE49-F238E27FC236}">
                <a16:creationId xmlns:a16="http://schemas.microsoft.com/office/drawing/2014/main" id="{256F42A0-92A9-ED41-A4B6-1B839857D47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784"/>
            </a:avLst>
          </a:prstGeom>
        </p:spPr>
        <p:txBody>
          <a:bodyPr/>
          <a:lstStyle/>
          <a:p>
            <a:endParaRPr lang="ru-RU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7AA1A601-605F-FFE8-0BFA-9EB221F44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291943" cy="527284"/>
          </a:xfrm>
        </p:spPr>
        <p:txBody>
          <a:bodyPr>
            <a:normAutofit/>
          </a:bodyPr>
          <a:lstStyle>
            <a:lvl1pPr>
              <a:defRPr sz="3200" baseline="0"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E555EF72-8579-6966-364E-7EB76150977B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2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r>
              <a:rPr lang="ru-RU" sz="14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</p:spTree>
    <p:extLst>
      <p:ext uri="{BB962C8B-B14F-4D97-AF65-F5344CB8AC3E}">
        <p14:creationId xmlns:p14="http://schemas.microsoft.com/office/powerpoint/2010/main" val="439475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60393FA-3ECC-3158-E15E-58890F60BD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13DB0C6-E4DE-9A4B-998D-34852F1B3E94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4034559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Текст 4">
            <a:extLst>
              <a:ext uri="{FF2B5EF4-FFF2-40B4-BE49-F238E27FC236}">
                <a16:creationId xmlns:a16="http://schemas.microsoft.com/office/drawing/2014/main" id="{8ABD215D-CFC7-1CAC-2144-1C4A51F1FEB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4113" y="1233715"/>
            <a:ext cx="7170057" cy="3410856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600" baseline="0"/>
            </a:lvl1pPr>
            <a:lvl2pPr marL="457200" indent="0">
              <a:buFontTx/>
              <a:buNone/>
              <a:defRPr sz="1600" baseline="0"/>
            </a:lvl2pPr>
            <a:lvl3pPr marL="914400" indent="0">
              <a:buFontTx/>
              <a:buNone/>
              <a:defRPr sz="1600" baseline="0"/>
            </a:lvl3pPr>
            <a:lvl4pPr marL="1371600" indent="0">
              <a:buFontTx/>
              <a:buNone/>
              <a:defRPr sz="1600" baseline="0"/>
            </a:lvl4pPr>
            <a:lvl5pPr>
              <a:buFontTx/>
              <a:buNone/>
              <a:defRPr sz="1600" baseline="0"/>
            </a:lvl5pPr>
          </a:lstStyle>
          <a:p>
            <a:r>
              <a:rPr lang="ru-RU" sz="16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  <a:p>
            <a:endParaRPr lang="ru-RU" sz="1600" dirty="0"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569F4-01AC-6221-63B9-0F06F87F25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7414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Текст 7">
            <a:extLst>
              <a:ext uri="{FF2B5EF4-FFF2-40B4-BE49-F238E27FC236}">
                <a16:creationId xmlns:a16="http://schemas.microsoft.com/office/drawing/2014/main" id="{36D9692A-5DC0-3DF1-F516-70164F11C5A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07999" y="17922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r>
              <a:rPr lang="ru-RU" sz="1200" dirty="0">
                <a:latin typeface="Golos Text" panose="020B0503020202020204"/>
              </a:rPr>
              <a:t>Здесь при необходимости располагается основной текст слайда, ключевая формулировка.</a:t>
            </a:r>
          </a:p>
        </p:txBody>
      </p:sp>
      <p:sp>
        <p:nvSpPr>
          <p:cNvPr id="16" name="Текст 13">
            <a:extLst>
              <a:ext uri="{FF2B5EF4-FFF2-40B4-BE49-F238E27FC236}">
                <a16:creationId xmlns:a16="http://schemas.microsoft.com/office/drawing/2014/main" id="{C2C41F40-A63A-48C4-01DC-A4A13BB7B83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7999" y="11824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5B27C-CA4C-7381-3F84-F0595A76CE4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Текст 7">
            <a:extLst>
              <a:ext uri="{FF2B5EF4-FFF2-40B4-BE49-F238E27FC236}">
                <a16:creationId xmlns:a16="http://schemas.microsoft.com/office/drawing/2014/main" id="{2AA24315-FE73-04A8-D530-E746EC0C202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00171" y="3011486"/>
            <a:ext cx="3635830" cy="1573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Font typeface="Arial" panose="020B0604020202020204" pitchFamily="34" charset="0"/>
              <a:buNone/>
              <a:defRPr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2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2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2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2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  <p:sp>
        <p:nvSpPr>
          <p:cNvPr id="4" name="Текст 13">
            <a:extLst>
              <a:ext uri="{FF2B5EF4-FFF2-40B4-BE49-F238E27FC236}">
                <a16:creationId xmlns:a16="http://schemas.microsoft.com/office/drawing/2014/main" id="{69578C56-72EB-AE17-C6D4-CE1E8FBA30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000171" y="2401659"/>
            <a:ext cx="2960913" cy="595085"/>
          </a:xfrm>
        </p:spPr>
        <p:txBody>
          <a:bodyPr>
            <a:normAutofit/>
          </a:bodyPr>
          <a:lstStyle>
            <a:lvl1pPr marL="0" indent="0">
              <a:buNone/>
              <a:defRPr sz="1600" u="sng" baseline="0">
                <a:latin typeface="Golos Text DemiBold" panose="020B0703020202020204" pitchFamily="34" charset="-52"/>
              </a:defRPr>
            </a:lvl1pPr>
          </a:lstStyle>
          <a:p>
            <a:pPr lvl="0"/>
            <a:r>
              <a:rPr lang="ru-RU" dirty="0"/>
              <a:t>Подзаголовок</a:t>
            </a:r>
          </a:p>
        </p:txBody>
      </p:sp>
    </p:spTree>
    <p:extLst>
      <p:ext uri="{BB962C8B-B14F-4D97-AF65-F5344CB8AC3E}">
        <p14:creationId xmlns:p14="http://schemas.microsoft.com/office/powerpoint/2010/main" val="30189341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8AE2ED3E-3221-72A5-8340-4E08819C8F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Рисунок 2">
            <a:extLst>
              <a:ext uri="{FF2B5EF4-FFF2-40B4-BE49-F238E27FC236}">
                <a16:creationId xmlns:a16="http://schemas.microsoft.com/office/drawing/2014/main" id="{19B43694-08A8-116E-FA12-468591D136C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57200" y="936852"/>
            <a:ext cx="4608513" cy="3842155"/>
          </a:xfrm>
          <a:prstGeom prst="roundRect">
            <a:avLst>
              <a:gd name="adj" fmla="val 7952"/>
            </a:avLst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5CB8B0-7394-87DF-B065-6F242AB2D01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8171" y="1153886"/>
            <a:ext cx="2532743" cy="3425371"/>
          </a:xfrm>
        </p:spPr>
        <p:txBody>
          <a:bodyPr>
            <a:normAutofit/>
          </a:bodyPr>
          <a:lstStyle>
            <a:lvl1pPr marL="0" indent="0">
              <a:buNone/>
              <a:defRPr sz="1400" baseline="0"/>
            </a:lvl1pPr>
            <a:lvl2pPr marL="457200" indent="0">
              <a:buNone/>
              <a:defRPr sz="1400" baseline="0"/>
            </a:lvl2pPr>
            <a:lvl3pPr marL="914400" indent="0">
              <a:buNone/>
              <a:defRPr sz="1400" baseline="0"/>
            </a:lvl3pPr>
            <a:lvl4pPr marL="1371600" indent="0">
              <a:buNone/>
              <a:defRPr sz="1400" baseline="0"/>
            </a:lvl4pPr>
            <a:lvl5pPr marL="1828800" indent="0">
              <a:buFont typeface="Arial" panose="020B0604020202020204" pitchFamily="34" charset="0"/>
              <a:buNone/>
              <a:defRPr sz="1400" baseline="0"/>
            </a:lvl5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1400" dirty="0">
                <a:latin typeface="Golos Text" panose="020B0503020202020204"/>
              </a:rPr>
              <a:t>Основной текст слайда, ключевая формулировка.</a:t>
            </a:r>
          </a:p>
          <a:p>
            <a:pPr marL="0" indent="0" algn="l">
              <a:buNone/>
            </a:pPr>
            <a:endParaRPr lang="en-US" sz="1400" b="1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0" indent="0" algn="l">
              <a:buNone/>
            </a:pPr>
            <a:r>
              <a:rPr lang="ru-RU" sz="1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Начало списка: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список;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1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конец списка.</a:t>
            </a:r>
          </a:p>
        </p:txBody>
      </p:sp>
    </p:spTree>
    <p:extLst>
      <p:ext uri="{BB962C8B-B14F-4D97-AF65-F5344CB8AC3E}">
        <p14:creationId xmlns:p14="http://schemas.microsoft.com/office/powerpoint/2010/main" val="19933665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Пользовательский макет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E98E654-ABDC-7E78-775E-43A2D6214CB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200" y="306435"/>
            <a:ext cx="6824382" cy="527284"/>
          </a:xfrm>
        </p:spPr>
        <p:txBody>
          <a:bodyPr>
            <a:normAutofit/>
          </a:bodyPr>
          <a:lstStyle>
            <a:lvl1pPr>
              <a:defRPr sz="3200" baseline="0">
                <a:solidFill>
                  <a:schemeClr val="bg1"/>
                </a:solidFill>
                <a:latin typeface="Golos Text DemiBold" panose="020B0703020202020204" pitchFamily="34" charset="-52"/>
              </a:defRPr>
            </a:lvl1pPr>
          </a:lstStyle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5D71CC7-EEA6-E9D0-68AD-36562CCF607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57199" y="1040162"/>
            <a:ext cx="8389257" cy="3735038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 b="0" baseline="0">
                <a:solidFill>
                  <a:schemeClr val="bg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 sz="2400"/>
            </a:lvl2pPr>
            <a:lvl3pPr marL="914400" indent="0">
              <a:buFont typeface="Arial" panose="020B0604020202020204" pitchFamily="34" charset="0"/>
              <a:buNone/>
              <a:defRPr sz="2000"/>
            </a:lvl3pPr>
            <a:lvl4pPr marL="1371600" indent="0">
              <a:buFont typeface="Arial" panose="020B0604020202020204" pitchFamily="34" charset="0"/>
              <a:buNone/>
              <a:defRPr sz="1800"/>
            </a:lvl4pPr>
            <a:lvl5pPr marL="1828800" indent="0">
              <a:buFont typeface="Arial" panose="020B0604020202020204" pitchFamily="34" charset="0"/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None/>
              <a:tabLst/>
              <a:defRPr/>
            </a:pPr>
            <a:r>
              <a:rPr lang="ru-RU" sz="2000" dirty="0">
                <a:latin typeface="Golos Text" panose="020B0503020202020204"/>
              </a:rPr>
              <a:t>Основной текст слайда, ключевая формулировка</a:t>
            </a:r>
          </a:p>
        </p:txBody>
      </p:sp>
    </p:spTree>
    <p:extLst>
      <p:ext uri="{BB962C8B-B14F-4D97-AF65-F5344CB8AC3E}">
        <p14:creationId xmlns:p14="http://schemas.microsoft.com/office/powerpoint/2010/main" val="254081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306434"/>
            <a:ext cx="8229600" cy="6204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Заголовок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21912"/>
            <a:ext cx="8229600" cy="289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4D3E97-5D7A-1D29-BA55-742D76C1C8C4}"/>
              </a:ext>
            </a:extLst>
          </p:cNvPr>
          <p:cNvSpPr txBox="1"/>
          <p:nvPr userDrawn="1"/>
        </p:nvSpPr>
        <p:spPr>
          <a:xfrm>
            <a:off x="-865051" y="413412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678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8" r:id="rId1"/>
    <p:sldLayoutId id="2147483872" r:id="rId2"/>
    <p:sldLayoutId id="2147483885" r:id="rId3"/>
    <p:sldLayoutId id="2147483877" r:id="rId4"/>
    <p:sldLayoutId id="2147483891" r:id="rId5"/>
    <p:sldLayoutId id="2147483883" r:id="rId6"/>
    <p:sldLayoutId id="2147483873" r:id="rId7"/>
    <p:sldLayoutId id="2147483888" r:id="rId8"/>
    <p:sldLayoutId id="2147483892" r:id="rId9"/>
    <p:sldLayoutId id="2147483874" r:id="rId10"/>
    <p:sldLayoutId id="2147483886" r:id="rId11"/>
    <p:sldLayoutId id="2147483889" r:id="rId12"/>
    <p:sldLayoutId id="2147483893" r:id="rId13"/>
    <p:sldLayoutId id="2147483887" r:id="rId14"/>
    <p:sldLayoutId id="2147483890" r:id="rId15"/>
    <p:sldLayoutId id="2147483880" r:id="rId16"/>
    <p:sldLayoutId id="2147483894" r:id="rId17"/>
    <p:sldLayoutId id="2147483875" r:id="rId18"/>
    <p:sldLayoutId id="2147483881" r:id="rId19"/>
    <p:sldLayoutId id="2147483882" r:id="rId20"/>
    <p:sldLayoutId id="2147483706" r:id="rId21"/>
  </p:sldLayoutIdLst>
  <p:hf sldNum="0" hdr="0" dt="0"/>
  <p:txStyles>
    <p:titleStyle>
      <a:lvl1pPr algn="l" defTabSz="457200" rtl="0" eaLnBrk="1" latinLnBrk="0" hangingPunct="1">
        <a:spcBef>
          <a:spcPct val="0"/>
        </a:spcBef>
        <a:buNone/>
        <a:defRPr sz="3600" b="1" i="0" kern="1200" baseline="0">
          <a:solidFill>
            <a:schemeClr val="tx1"/>
          </a:solidFill>
          <a:latin typeface="ALS Gorizont Bold Expanded" panose="00000805000000000000" pitchFamily="50" charset="0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SzPct val="100000"/>
        <a:buFont typeface="Arial" panose="020B0604020202020204" pitchFamily="34" charset="0"/>
        <a:buNone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4pPr>
      <a:lvl5pPr marL="1828800" indent="0" algn="l" defTabSz="457200" rtl="0" eaLnBrk="1" latinLnBrk="0" hangingPunct="1">
        <a:spcBef>
          <a:spcPct val="200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Golos Text" panose="020B0503020202020204" pitchFamily="34" charset="-52"/>
          <a:ea typeface="+mn-ea"/>
          <a:cs typeface="Golos Text" panose="020B0503020202020204" pitchFamily="34" charset="-52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71600" y="1949774"/>
            <a:ext cx="6400800" cy="1243951"/>
          </a:xfrm>
        </p:spPr>
        <p:txBody>
          <a:bodyPr>
            <a:noAutofit/>
          </a:bodyPr>
          <a:lstStyle/>
          <a:p>
            <a:pPr algn="ctr"/>
            <a:r>
              <a:rPr lang="ru-RU" sz="2800" b="0" i="0" u="none" strike="noStrike" dirty="0">
                <a:solidFill>
                  <a:schemeClr val="bg1"/>
                </a:solidFill>
                <a:effectLst/>
                <a:latin typeface="+mj-lt"/>
              </a:rPr>
              <a:t>Проектирование автоматизированной информационной системы</a:t>
            </a:r>
            <a:endParaRPr lang="en-US" sz="2800" b="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4">
            <a:extLst>
              <a:ext uri="{FF2B5EF4-FFF2-40B4-BE49-F238E27FC236}">
                <a16:creationId xmlns:a16="http://schemas.microsoft.com/office/drawing/2014/main" id="{54A2B2CB-66AF-C39A-F81A-F264FFC3237A}"/>
              </a:ext>
            </a:extLst>
          </p:cNvPr>
          <p:cNvSpPr txBox="1">
            <a:spLocks/>
          </p:cNvSpPr>
          <p:nvPr/>
        </p:nvSpPr>
        <p:spPr>
          <a:xfrm>
            <a:off x="4013914" y="2983606"/>
            <a:ext cx="4997003" cy="227265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i="0" kern="1200" baseline="0">
                <a:solidFill>
                  <a:schemeClr val="tx1"/>
                </a:solidFill>
                <a:latin typeface="Golos Text DemiBold" panose="020B0703020202020204" pitchFamily="34" charset="-52"/>
                <a:ea typeface="+mj-ea"/>
                <a:cs typeface="+mj-cs"/>
              </a:defRPr>
            </a:lvl1pPr>
          </a:lstStyle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Выполнили: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Колесников Игорь К3239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Проскуряков Роман К3239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Анисимов Владислав К3240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Галилей Кирилл К3240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Преподователь:</a:t>
            </a:r>
          </a:p>
          <a:p>
            <a:pPr algn="r"/>
            <a:r>
              <a:rPr lang="ru-RU" sz="1800" b="0" dirty="0">
                <a:solidFill>
                  <a:schemeClr val="bg1"/>
                </a:solidFill>
                <a:latin typeface="+mj-lt"/>
              </a:rPr>
              <a:t>Говорова Марина Михайловна</a:t>
            </a:r>
          </a:p>
          <a:p>
            <a:pPr algn="r"/>
            <a:endParaRPr lang="en-US" sz="1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7172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descr="A person lifting weights in a gym&#10;&#10;Description automatically generated">
            <a:extLst>
              <a:ext uri="{FF2B5EF4-FFF2-40B4-BE49-F238E27FC236}">
                <a16:creationId xmlns:a16="http://schemas.microsoft.com/office/drawing/2014/main" id="{99B93646-23E8-A1B7-785D-074B8BEBD4D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10314" r="10314"/>
          <a:stretch>
            <a:fillRect/>
          </a:stretch>
        </p:blipFill>
        <p:spPr>
          <a:xfrm>
            <a:off x="457200" y="936625"/>
            <a:ext cx="4608513" cy="3841750"/>
          </a:xfrm>
        </p:spPr>
      </p:pic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BD03A893-ECFA-DEED-F342-DE63BD722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6435"/>
            <a:ext cx="6291943" cy="52728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3000" dirty="0"/>
              <a:t>Предметная область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2BEA39AC-0C16-00A4-A7D1-16251640B1A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561833" y="1664979"/>
            <a:ext cx="3124967" cy="3425371"/>
          </a:xfrm>
        </p:spPr>
        <p:txBody>
          <a:bodyPr>
            <a:normAutofit/>
          </a:bodyPr>
          <a:lstStyle/>
          <a:p>
            <a:r>
              <a:rPr lang="ru-RU" sz="1600" b="1" dirty="0"/>
              <a:t>Предметная область проекта </a:t>
            </a:r>
            <a:r>
              <a:rPr lang="ru-RU" sz="1600" dirty="0"/>
              <a:t>— деятельность физкультурно-оздоровительного комплекса «Екатерининский», который предоставляет услуги в сфере фитнеса, спорта и оздоровления для клиентов разного возраста и уровня подготовки.</a:t>
            </a:r>
          </a:p>
        </p:txBody>
      </p:sp>
    </p:spTree>
    <p:extLst>
      <p:ext uri="{BB962C8B-B14F-4D97-AF65-F5344CB8AC3E}">
        <p14:creationId xmlns:p14="http://schemas.microsoft.com/office/powerpoint/2010/main" val="39626549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Цель 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sz="2400" b="1" i="0" dirty="0">
                <a:solidFill>
                  <a:srgbClr val="2C2D2E"/>
                </a:solidFill>
                <a:effectLst/>
                <a:latin typeface="Golos Text" panose="020B0503020202020204"/>
              </a:rPr>
              <a:t>Цель</a:t>
            </a:r>
            <a:r>
              <a:rPr lang="ru-RU" sz="24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: </a:t>
            </a:r>
            <a:r>
              <a:rPr lang="ru-RU" sz="24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Спроектировать функциональную модель АИС для физкультурно-оздоровительного комплекса «Екатерининский» с использованием контекстных диаграмм</a:t>
            </a:r>
            <a:endParaRPr lang="ru-RU" sz="2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ru-RU" sz="24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42875355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 Определить назначение ИС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 Выделить необходимые сущности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 Выделить потоки для внешних сущностей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00000"/>
                </a:solidFill>
                <a:latin typeface="Golos Text" panose="020B0503020202020204"/>
              </a:rPr>
              <a:t> </a:t>
            </a: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Составить контекстную диаграмму нулевого уровня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000000"/>
                </a:solidFill>
                <a:latin typeface="Golos Text" panose="020B0503020202020204"/>
              </a:rPr>
              <a:t> </a:t>
            </a: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Проанализировать события, определить связи по потокам данных между сущностями, событиями и накопителями данных</a:t>
            </a:r>
            <a:endParaRPr lang="ru-RU" sz="2000" dirty="0">
              <a:latin typeface="Golos Text" panose="020B0503020202020204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000" b="0" i="0" u="none" strike="noStrike" dirty="0">
                <a:solidFill>
                  <a:srgbClr val="000000"/>
                </a:solidFill>
                <a:effectLst/>
                <a:latin typeface="Golos Text" panose="020B0503020202020204"/>
              </a:rPr>
              <a:t> Составить детализированную контекстную диаграмму</a:t>
            </a:r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446832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Методы и средства выполнения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algn="l"/>
            <a:r>
              <a:rPr lang="ru-RU" sz="2000" dirty="0">
                <a:solidFill>
                  <a:srgbClr val="2C2D2E"/>
                </a:solidFill>
                <a:latin typeface="Golos Text" panose="020B0503020202020204"/>
              </a:rPr>
              <a:t>При выполнении работы использовалась </a:t>
            </a:r>
            <a:r>
              <a:rPr lang="ru-RU" sz="2000" b="1" dirty="0">
                <a:solidFill>
                  <a:srgbClr val="2C2D2E"/>
                </a:solidFill>
                <a:latin typeface="Golos Text" panose="020B0503020202020204"/>
              </a:rPr>
              <a:t>методология контекстных диаграмм (</a:t>
            </a:r>
            <a:r>
              <a:rPr lang="en-US" sz="2000" b="1" dirty="0">
                <a:solidFill>
                  <a:srgbClr val="2C2D2E"/>
                </a:solidFill>
                <a:latin typeface="Golos Text" panose="020B0503020202020204"/>
              </a:rPr>
              <a:t>DFD)</a:t>
            </a:r>
            <a:r>
              <a:rPr lang="ru-RU" sz="2000" dirty="0">
                <a:solidFill>
                  <a:srgbClr val="2C2D2E"/>
                </a:solidFill>
                <a:latin typeface="Golos Text" panose="020B0503020202020204"/>
              </a:rPr>
              <a:t>.</a:t>
            </a:r>
          </a:p>
          <a:p>
            <a:pPr algn="l"/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algn="l"/>
            <a:r>
              <a:rPr lang="ru-RU" sz="2000" dirty="0">
                <a:solidFill>
                  <a:srgbClr val="2C2D2E"/>
                </a:solidFill>
                <a:latin typeface="Golos Text" panose="020B0503020202020204"/>
              </a:rPr>
              <a:t>Также были использованы следующие средства: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CA </a:t>
            </a:r>
            <a:r>
              <a:rPr lang="en-US" sz="2000" b="0" i="0" dirty="0" err="1">
                <a:solidFill>
                  <a:srgbClr val="2C2D2E"/>
                </a:solidFill>
                <a:effectLst/>
                <a:latin typeface="Golos Text" panose="020B0503020202020204"/>
              </a:rPr>
              <a:t>ERwin</a:t>
            </a:r>
            <a:r>
              <a:rPr lang="en-US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 Process Modeler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MS Power Point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Discord</a:t>
            </a:r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3307836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6435"/>
            <a:ext cx="6824382" cy="52728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3000"/>
              <a:t>Контекстная диаграмма А-0</a:t>
            </a:r>
          </a:p>
        </p:txBody>
      </p:sp>
      <p:pic>
        <p:nvPicPr>
          <p:cNvPr id="21" name="Content Placeholder 20" descr="A diagram of a computer&#10;&#10;Description automatically generated">
            <a:extLst>
              <a:ext uri="{FF2B5EF4-FFF2-40B4-BE49-F238E27FC236}">
                <a16:creationId xmlns:a16="http://schemas.microsoft.com/office/drawing/2014/main" id="{D7153815-D7AC-E599-D6E1-FAD06F5C4A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70129" y="1039813"/>
            <a:ext cx="6764079" cy="3735387"/>
          </a:xfrm>
        </p:spPr>
      </p:pic>
    </p:spTree>
    <p:extLst>
      <p:ext uri="{BB962C8B-B14F-4D97-AF65-F5344CB8AC3E}">
        <p14:creationId xmlns:p14="http://schemas.microsoft.com/office/powerpoint/2010/main" val="39633665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6435"/>
            <a:ext cx="6824382" cy="52728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3000" dirty="0"/>
              <a:t>Контекстная диаграмма А0</a:t>
            </a:r>
          </a:p>
        </p:txBody>
      </p:sp>
      <p:pic>
        <p:nvPicPr>
          <p:cNvPr id="6" name="Content Placeholder 5" descr="A diagram of a company&#10;&#10;Description automatically generated">
            <a:extLst>
              <a:ext uri="{FF2B5EF4-FFF2-40B4-BE49-F238E27FC236}">
                <a16:creationId xmlns:a16="http://schemas.microsoft.com/office/drawing/2014/main" id="{B58AD820-324A-4ADE-B922-C4894D51536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80255" y="1039813"/>
            <a:ext cx="6743827" cy="3735387"/>
          </a:xfrm>
        </p:spPr>
      </p:pic>
    </p:spTree>
    <p:extLst>
      <p:ext uri="{BB962C8B-B14F-4D97-AF65-F5344CB8AC3E}">
        <p14:creationId xmlns:p14="http://schemas.microsoft.com/office/powerpoint/2010/main" val="15616642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ED3B5E-9456-C8A4-07A4-95C3DB982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dirty="0"/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BFEF9A1-78B4-FD4E-6902-56D70310F47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Было определено значение ИС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Выделены необходимые сущности и потоки для внешних сущностей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000" b="0" i="0" dirty="0">
                <a:solidFill>
                  <a:srgbClr val="2C2D2E"/>
                </a:solidFill>
                <a:effectLst/>
                <a:latin typeface="Golos Text" panose="020B0503020202020204"/>
              </a:rPr>
              <a:t>Были созданы контекстные диаграммы уровней А-0 и А0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ru-RU" sz="2000" dirty="0">
                <a:solidFill>
                  <a:srgbClr val="2C2D2E"/>
                </a:solidFill>
                <a:latin typeface="Golos Text" panose="020B0503020202020204"/>
              </a:rPr>
              <a:t>Как итог, была составлена </a:t>
            </a:r>
            <a:r>
              <a:rPr lang="en-US" sz="2000" dirty="0">
                <a:solidFill>
                  <a:srgbClr val="2C2D2E"/>
                </a:solidFill>
                <a:latin typeface="Golos Text" panose="020B0503020202020204"/>
              </a:rPr>
              <a:t>DFD</a:t>
            </a:r>
            <a:r>
              <a:rPr lang="ru-RU" sz="2000" dirty="0">
                <a:solidFill>
                  <a:srgbClr val="2C2D2E"/>
                </a:solidFill>
                <a:latin typeface="Golos Text" panose="020B0503020202020204"/>
              </a:rPr>
              <a:t> модель и спроектирована функциональаня модель АИС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ru-RU" sz="2000" b="0" i="0" dirty="0">
              <a:solidFill>
                <a:srgbClr val="2C2D2E"/>
              </a:solidFill>
              <a:effectLst/>
              <a:latin typeface="Golos Text" panose="020B0503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4170002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371600" y="1949774"/>
            <a:ext cx="6400800" cy="1243951"/>
          </a:xfrm>
        </p:spPr>
        <p:txBody>
          <a:bodyPr>
            <a:noAutofit/>
          </a:bodyPr>
          <a:lstStyle/>
          <a:p>
            <a:pPr algn="ctr"/>
            <a:r>
              <a:rPr lang="ru-RU" sz="4800" b="0" dirty="0">
                <a:solidFill>
                  <a:schemeClr val="bg1"/>
                </a:solidFill>
                <a:latin typeface="Golos Text" panose="020B0503020202020204"/>
              </a:rPr>
              <a:t>Спасибо за внимание!</a:t>
            </a:r>
            <a:endParaRPr lang="en-US" sz="4800" b="0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0229206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Другая 1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EC0B43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Тема1" id="{4DAE9245-FD5C-48A3-9F61-0C8FFBFAE07A}" vid="{20E0B42B-372D-46F0-B56F-89DFAD950D3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6000</TotalTime>
  <Words>187</Words>
  <Application>Microsoft Office PowerPoint</Application>
  <PresentationFormat>On-screen Show (16:9)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ALS Gorizont Bold Expanded</vt:lpstr>
      <vt:lpstr>Arial</vt:lpstr>
      <vt:lpstr>Calibri</vt:lpstr>
      <vt:lpstr>Golos Text</vt:lpstr>
      <vt:lpstr>Golos Text DemiBold</vt:lpstr>
      <vt:lpstr>Тема1</vt:lpstr>
      <vt:lpstr>Проектирование автоматизированной информационной системы</vt:lpstr>
      <vt:lpstr>Предметная область</vt:lpstr>
      <vt:lpstr>Цель  проекта</vt:lpstr>
      <vt:lpstr>Задачи проекта</vt:lpstr>
      <vt:lpstr>Методы и средства выполнения проекта</vt:lpstr>
      <vt:lpstr>Контекстная диаграмма А-0</vt:lpstr>
      <vt:lpstr>Контекстная диаграмма А0</vt:lpstr>
      <vt:lpstr>Выводы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</dc:creator>
  <cp:lastModifiedBy>Галилей Кирилл</cp:lastModifiedBy>
  <cp:revision>105</cp:revision>
  <dcterms:created xsi:type="dcterms:W3CDTF">2014-06-27T12:30:22Z</dcterms:created>
  <dcterms:modified xsi:type="dcterms:W3CDTF">2024-10-02T03:25:50Z</dcterms:modified>
</cp:coreProperties>
</file>

<file path=docProps/thumbnail.jpeg>
</file>